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1" r:id="rId7"/>
    <p:sldId id="271" r:id="rId8"/>
    <p:sldId id="266" r:id="rId9"/>
    <p:sldId id="264" r:id="rId10"/>
    <p:sldId id="265" r:id="rId11"/>
    <p:sldId id="263" r:id="rId12"/>
    <p:sldId id="269" r:id="rId13"/>
    <p:sldId id="268" r:id="rId14"/>
    <p:sldId id="267" r:id="rId15"/>
    <p:sldId id="270" r:id="rId16"/>
    <p:sldId id="273" r:id="rId17"/>
  </p:sldIdLst>
  <p:sldSz cx="9144000" cy="6858000" type="screen4x3"/>
  <p:notesSz cx="6858000" cy="93122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45F5-197A-5644-83CE-9157E4B6245E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3076-DD1A-BF43-A9B7-02D3E2C2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27E2-0572-F543-B7C7-24248DE31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2875"/>
            <a:ext cx="195262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2875"/>
            <a:ext cx="5705475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" y="6554788"/>
            <a:ext cx="8769350" cy="74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0500" y="1066800"/>
          <a:ext cx="87630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Image" r:id="rId19" imgW="10674197" imgH="253789" progId="">
                  <p:embed/>
                </p:oleObj>
              </mc:Choice>
              <mc:Fallback>
                <p:oleObj name="Image" r:id="rId19" imgW="10674197" imgH="25378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142875"/>
            <a:ext cx="741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2550"/>
            <a:ext cx="7810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ColorLogoForm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3038" y="3651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05800" y="6553200"/>
            <a:ext cx="7620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A6EAAC5-0DC9-4C78-A5E6-0A7123277457}" type="slidenum">
              <a:rPr lang="en-US" b="1"/>
              <a:pPr>
                <a:spcBef>
                  <a:spcPct val="50000"/>
                </a:spcBef>
                <a:defRPr/>
              </a:pPr>
              <a:t>‹#›</a:t>
            </a:fld>
            <a:endParaRPr lang="en-US" b="1"/>
          </a:p>
        </p:txBody>
      </p:sp>
      <p:pic>
        <p:nvPicPr>
          <p:cNvPr id="1033" name="Picture 10" descr="ColorLogoAGR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35938" y="71438"/>
            <a:ext cx="8588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st-ct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g"/><Relationship Id="rId5" Type="http://schemas.openxmlformats.org/officeDocument/2006/relationships/hyperlink" Target="http://shocks.stanford.edu/shock_turbulence.html" TargetMode="External"/><Relationship Id="rId6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9.emf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769536"/>
            <a:ext cx="8763000" cy="1597124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Direct Numerical Simulation of Compressible Turbulent Flows with Weighted Non-Linear Compact Schemes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3849" y="1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Alfred Gessow Rotorcraft Center </a:t>
            </a:r>
            <a:br>
              <a:rPr lang="en-US" sz="18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Aerospace Engineering Department   </a:t>
            </a:r>
            <a:br>
              <a:rPr lang="en-US" sz="18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University of Maryland, College Park</a:t>
            </a:r>
            <a:endParaRPr lang="en-US" sz="1800" dirty="0"/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 bwMode="auto">
          <a:xfrm>
            <a:off x="823849" y="4053482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/>
              <a:t>Debojyoti Ghosh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Graduate Research Assistant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6386449" y="4055565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latin typeface="Arial" charset="0"/>
              </a:rPr>
              <a:t>James </a:t>
            </a:r>
            <a:r>
              <a:rPr lang="en-US" sz="1800" b="1" dirty="0" smtClean="0">
                <a:latin typeface="Arial" charset="0"/>
              </a:rPr>
              <a:t>D. Baeder</a:t>
            </a:r>
            <a:endParaRPr lang="en-US" sz="1800" b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Arial" charset="0"/>
              </a:rPr>
              <a:t>Associate Professor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9727" y="5679610"/>
            <a:ext cx="6017376" cy="5847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65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600" b="1" dirty="0" smtClean="0">
                <a:solidFill>
                  <a:srgbClr val="0000FF"/>
                </a:solidFill>
              </a:rPr>
              <a:t> Annual Meeting of the APS Division of Fluid Dynamics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November 18 – 20, 2012, San Diego, CA</a:t>
            </a:r>
          </a:p>
        </p:txBody>
      </p:sp>
      <p:sp>
        <p:nvSpPr>
          <p:cNvPr id="9" name="Rectangle 18"/>
          <p:cNvSpPr txBox="1">
            <a:spLocks noChangeArrowheads="1"/>
          </p:cNvSpPr>
          <p:nvPr/>
        </p:nvSpPr>
        <p:spPr bwMode="auto">
          <a:xfrm>
            <a:off x="3470905" y="4055565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/>
              <a:t>Shivaji Medida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Graduate Research Assistant</a:t>
            </a:r>
          </a:p>
        </p:txBody>
      </p:sp>
    </p:spTree>
    <p:extLst>
      <p:ext uri="{BB962C8B-B14F-4D97-AF65-F5344CB8AC3E}">
        <p14:creationId xmlns:p14="http://schemas.microsoft.com/office/powerpoint/2010/main" val="292404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Shock – Vorticity Interaction (2D)</a:t>
            </a:r>
            <a:endParaRPr lang="en-US" sz="3200" dirty="0"/>
          </a:p>
        </p:txBody>
      </p:sp>
      <p:pic>
        <p:nvPicPr>
          <p:cNvPr id="4" name="Picture 3" descr="shock_vort_c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899" r="3227"/>
          <a:stretch/>
        </p:blipFill>
        <p:spPr>
          <a:xfrm>
            <a:off x="514438" y="1295692"/>
            <a:ext cx="4054974" cy="2958882"/>
          </a:xfrm>
          <a:prstGeom prst="rect">
            <a:avLst/>
          </a:prstGeom>
        </p:spPr>
      </p:pic>
      <p:pic>
        <p:nvPicPr>
          <p:cNvPr id="5" name="Picture 4" descr="shock_vort_wen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9582" r="16344" b="6992"/>
          <a:stretch/>
        </p:blipFill>
        <p:spPr>
          <a:xfrm>
            <a:off x="6819833" y="1295692"/>
            <a:ext cx="2132853" cy="1419943"/>
          </a:xfrm>
          <a:prstGeom prst="rect">
            <a:avLst/>
          </a:prstGeom>
        </p:spPr>
      </p:pic>
      <p:pic>
        <p:nvPicPr>
          <p:cNvPr id="6" name="Picture 5" descr="shock_vort_crwen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9582" r="15909" b="6992"/>
          <a:stretch/>
        </p:blipFill>
        <p:spPr>
          <a:xfrm>
            <a:off x="6819833" y="2938567"/>
            <a:ext cx="2130672" cy="1394380"/>
          </a:xfrm>
          <a:prstGeom prst="rect">
            <a:avLst/>
          </a:prstGeom>
        </p:spPr>
      </p:pic>
      <p:pic>
        <p:nvPicPr>
          <p:cNvPr id="7" name="Picture 6" descr="shock_vort_weno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9943" r="16126" b="7354"/>
          <a:stretch/>
        </p:blipFill>
        <p:spPr>
          <a:xfrm>
            <a:off x="6819833" y="4595256"/>
            <a:ext cx="2133667" cy="1408186"/>
          </a:xfrm>
          <a:prstGeom prst="rect">
            <a:avLst/>
          </a:prstGeom>
        </p:spPr>
      </p:pic>
      <p:pic>
        <p:nvPicPr>
          <p:cNvPr id="8" name="Picture 7" descr="shock_vort_weno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6" t="12832" r="5221" b="18910"/>
          <a:stretch/>
        </p:blipFill>
        <p:spPr>
          <a:xfrm>
            <a:off x="5961564" y="1916950"/>
            <a:ext cx="858269" cy="3439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9833" y="2692116"/>
            <a:ext cx="213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WENO5 (192x128 grid)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9833" y="4319141"/>
            <a:ext cx="213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CRWENO5 (192x128 grid)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834" y="6031587"/>
            <a:ext cx="213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WENO5 (960x640 grid) </a:t>
            </a:r>
            <a:r>
              <a:rPr lang="en-US" sz="1200" b="1" dirty="0" smtClean="0"/>
              <a:t>(“Exact”)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437" y="4254574"/>
            <a:ext cx="5104146" cy="189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Interaction of a shock with a vorticity wave: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/>
              <a:t>Accurate capturing of </a:t>
            </a:r>
            <a:r>
              <a:rPr lang="en-US" sz="1600" b="1" dirty="0" smtClean="0">
                <a:solidFill>
                  <a:srgbClr val="FF0000"/>
                </a:solidFill>
              </a:rPr>
              <a:t>acoustic</a:t>
            </a:r>
            <a:r>
              <a:rPr lang="en-US" sz="1600" b="1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vorticity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/>
              <a:t>and </a:t>
            </a:r>
            <a:r>
              <a:rPr lang="en-US" sz="1600" b="1" dirty="0" smtClean="0">
                <a:solidFill>
                  <a:srgbClr val="FF0000"/>
                </a:solidFill>
              </a:rPr>
              <a:t>entropy</a:t>
            </a:r>
            <a:r>
              <a:rPr lang="en-US" sz="1600" b="1" dirty="0" smtClean="0"/>
              <a:t> waves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/>
              <a:t>Solutions obtained on </a:t>
            </a:r>
            <a:r>
              <a:rPr lang="en-US" sz="1600" b="1" dirty="0" smtClean="0">
                <a:solidFill>
                  <a:srgbClr val="FF0000"/>
                </a:solidFill>
              </a:rPr>
              <a:t>96x64</a:t>
            </a:r>
            <a:r>
              <a:rPr lang="en-US" sz="1600" b="1" dirty="0" smtClean="0"/>
              <a:t> and </a:t>
            </a:r>
            <a:r>
              <a:rPr lang="en-US" sz="1600" b="1" dirty="0" smtClean="0">
                <a:solidFill>
                  <a:srgbClr val="FF0000"/>
                </a:solidFill>
              </a:rPr>
              <a:t>192x128</a:t>
            </a:r>
            <a:r>
              <a:rPr lang="en-US" sz="1600" b="1" dirty="0" smtClean="0"/>
              <a:t> grids 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/>
              <a:t>CRWENO5 shows </a:t>
            </a:r>
            <a:r>
              <a:rPr lang="en-US" sz="1600" b="1" dirty="0" smtClean="0">
                <a:solidFill>
                  <a:schemeClr val="bg1"/>
                </a:solidFill>
              </a:rPr>
              <a:t>reduced clipping of the waves</a:t>
            </a:r>
            <a:r>
              <a:rPr lang="en-US" sz="1600" b="1" dirty="0" smtClean="0"/>
              <a:t> at both grid resolutions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2240" y="1268080"/>
            <a:ext cx="1753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/>
                <a:cs typeface="Times New Roman"/>
              </a:rPr>
              <a:t>θ</a:t>
            </a:r>
            <a:r>
              <a:rPr lang="en-US" sz="1800" b="1" dirty="0" smtClean="0">
                <a:latin typeface="Times New Roman"/>
                <a:cs typeface="Times New Roman"/>
              </a:rPr>
              <a:t> = π/6</a:t>
            </a:r>
          </a:p>
          <a:p>
            <a:r>
              <a:rPr lang="en-US" sz="1800" b="1" dirty="0" smtClean="0">
                <a:latin typeface="Times New Roman"/>
                <a:cs typeface="Times New Roman"/>
              </a:rPr>
              <a:t>(Angle of vorticity wave)</a:t>
            </a:r>
            <a:endParaRPr lang="en-US" sz="1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2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Decay of Isotropic Turbulence</a:t>
            </a:r>
            <a:endParaRPr lang="en-US" sz="3200" dirty="0"/>
          </a:p>
        </p:txBody>
      </p:sp>
      <p:pic>
        <p:nvPicPr>
          <p:cNvPr id="4" name="Picture 3" descr="Isoturb_Decay_CRWENO5_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6" y="1195682"/>
            <a:ext cx="3447065" cy="3067888"/>
          </a:xfrm>
          <a:prstGeom prst="rect">
            <a:avLst/>
          </a:prstGeom>
        </p:spPr>
      </p:pic>
      <p:pic>
        <p:nvPicPr>
          <p:cNvPr id="5" name="Picture 4" descr="Isoturb_Decay_EngSpectrum_JS_p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252" r="3529"/>
          <a:stretch/>
        </p:blipFill>
        <p:spPr>
          <a:xfrm>
            <a:off x="5035419" y="3893218"/>
            <a:ext cx="3586764" cy="2643241"/>
          </a:xfrm>
          <a:prstGeom prst="rect">
            <a:avLst/>
          </a:prstGeom>
        </p:spPr>
      </p:pic>
      <p:pic>
        <p:nvPicPr>
          <p:cNvPr id="6" name="Picture 5" descr="Isoturb_Decay_k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2684" r="2084"/>
          <a:stretch/>
        </p:blipFill>
        <p:spPr>
          <a:xfrm>
            <a:off x="5035419" y="1292324"/>
            <a:ext cx="3586765" cy="2587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9" y="4478507"/>
            <a:ext cx="4844919" cy="185691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/>
              <a:t>Flow involves energy transfer to </a:t>
            </a:r>
            <a:r>
              <a:rPr lang="en-US" sz="1600" b="1" dirty="0" smtClean="0">
                <a:solidFill>
                  <a:srgbClr val="FF0000"/>
                </a:solidFill>
              </a:rPr>
              <a:t>smaller length scales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/>
              <a:t>Grid-converged solutions obtained on 128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 grid (WENO5 &amp; CRWENO5 agree)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1600" b="1" dirty="0" smtClean="0"/>
              <a:t>CRWENO5 shows </a:t>
            </a:r>
            <a:r>
              <a:rPr lang="en-US" sz="1600" b="1" dirty="0" smtClean="0">
                <a:solidFill>
                  <a:srgbClr val="FF0000"/>
                </a:solidFill>
              </a:rPr>
              <a:t>better resolution of intermediate and higher wavenumbers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0" y="1333742"/>
            <a:ext cx="90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en-US" b="1" baseline="-25000" dirty="0" smtClean="0"/>
              <a:t>t</a:t>
            </a:r>
            <a:r>
              <a:rPr lang="en-US" b="1" dirty="0" smtClean="0"/>
              <a:t> = 0.3</a:t>
            </a:r>
            <a:br>
              <a:rPr lang="en-US" b="1" dirty="0" smtClean="0"/>
            </a:br>
            <a:r>
              <a:rPr lang="en-US" b="1" dirty="0" smtClean="0"/>
              <a:t>Re</a:t>
            </a:r>
            <a:r>
              <a:rPr lang="en-US" b="1" baseline="-25000" dirty="0" smtClean="0"/>
              <a:t>λ</a:t>
            </a:r>
            <a:r>
              <a:rPr lang="en-US" b="1" dirty="0" smtClean="0"/>
              <a:t> = 50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043" y="4129314"/>
            <a:ext cx="498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Iso-surfaces of vorticity magnitude, colored by pressure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557313" y="1333742"/>
            <a:ext cx="13805" cy="2559476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34092" y="4060284"/>
            <a:ext cx="84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/>
                <a:cs typeface="Times New Roman"/>
              </a:rPr>
              <a:t>t/</a:t>
            </a:r>
            <a:r>
              <a:rPr lang="en-US" sz="1800" b="1" dirty="0" err="1" smtClean="0">
                <a:latin typeface="Times New Roman"/>
                <a:cs typeface="Times New Roman"/>
              </a:rPr>
              <a:t>τ</a:t>
            </a:r>
            <a:r>
              <a:rPr lang="en-US" sz="1800" b="1" dirty="0" smtClean="0"/>
              <a:t> = 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727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Decay of Isotropic Turbulence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8242" y="5159867"/>
            <a:ext cx="763409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/>
              <a:t>Alternative formulations for the WENO weights result in slight improvements</a:t>
            </a:r>
            <a:endParaRPr lang="en-US" sz="1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6113" y="1489722"/>
            <a:ext cx="8308900" cy="3618404"/>
            <a:chOff x="396113" y="1268826"/>
            <a:chExt cx="8308900" cy="3618404"/>
          </a:xfrm>
        </p:grpSpPr>
        <p:pic>
          <p:nvPicPr>
            <p:cNvPr id="3" name="Picture 2" descr="Isoturb_Decay_EngSpectrum_32_p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13" y="1268827"/>
              <a:ext cx="4084944" cy="3618403"/>
            </a:xfrm>
            <a:prstGeom prst="rect">
              <a:avLst/>
            </a:prstGeom>
          </p:spPr>
        </p:pic>
        <p:pic>
          <p:nvPicPr>
            <p:cNvPr id="7" name="Picture 6" descr="Isoturb_Decay_EngSpectrum_64_p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069" y="1268826"/>
              <a:ext cx="4084944" cy="36184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30339" y="1477209"/>
              <a:ext cx="1049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32</a:t>
              </a:r>
              <a:r>
                <a:rPr lang="en-US" sz="1600" b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grid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96590" y="1477209"/>
              <a:ext cx="1049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64</a:t>
              </a:r>
              <a:r>
                <a:rPr lang="en-US" sz="1600" b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grid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86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Shock – Turbulence Interaction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0501" y="1249417"/>
            <a:ext cx="4737838" cy="3423830"/>
            <a:chOff x="190501" y="1249417"/>
            <a:chExt cx="4737838" cy="3423830"/>
          </a:xfrm>
        </p:grpSpPr>
        <p:pic>
          <p:nvPicPr>
            <p:cNvPr id="4" name="Picture 3" descr="STI_Mach2_0_Soln_CRWENO_Visc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6"/>
            <a:stretch/>
          </p:blipFill>
          <p:spPr>
            <a:xfrm>
              <a:off x="190501" y="1249417"/>
              <a:ext cx="4654099" cy="28764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0501" y="4150027"/>
              <a:ext cx="4737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Iso-surfaces of 2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nd</a:t>
              </a:r>
              <a:r>
                <a:rPr lang="en-US" b="1" dirty="0" smtClean="0">
                  <a:solidFill>
                    <a:srgbClr val="0000FF"/>
                  </a:solidFill>
                </a:rPr>
                <a:t> invariant of velocity tensor, colored by vorticity magnitude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28339" y="1249417"/>
            <a:ext cx="4025161" cy="3208387"/>
            <a:chOff x="4928339" y="1249417"/>
            <a:chExt cx="4025161" cy="3208387"/>
          </a:xfrm>
        </p:grpSpPr>
        <p:pic>
          <p:nvPicPr>
            <p:cNvPr id="3" name="Picture 2" descr="STI_Mach2_0_Pressure_Fluc_Vis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" t="2468" r="3227"/>
            <a:stretch/>
          </p:blipFill>
          <p:spPr>
            <a:xfrm>
              <a:off x="4928339" y="1249417"/>
              <a:ext cx="4025161" cy="28764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04436" y="4150027"/>
              <a:ext cx="3749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Stream-wise pressure fluctuations (RMS)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501" y="4818200"/>
            <a:ext cx="8762999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Inflow: Fluctuations from isotropic turbulence decay added to mean flow at Mach 2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Interaction with a shock wave </a:t>
            </a:r>
            <a:r>
              <a:rPr lang="en-US" sz="1600" b="1" dirty="0" smtClean="0">
                <a:solidFill>
                  <a:srgbClr val="FF0000"/>
                </a:solidFill>
              </a:rPr>
              <a:t>magnifies the turbulent fluctuations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Problem solved on two grids: 64x32x32 and 128x64x64 points (uniform)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CRWENO5 </a:t>
            </a:r>
            <a:r>
              <a:rPr lang="en-US" sz="1600" b="1" dirty="0" smtClean="0">
                <a:sym typeface="Wingdings"/>
              </a:rPr>
              <a:t> Lower dissipation  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Predicts higher levels of fluctuations</a:t>
            </a:r>
            <a:r>
              <a:rPr lang="en-US" sz="1600" b="1" dirty="0" smtClean="0">
                <a:sym typeface="Wingdings"/>
              </a:rPr>
              <a:t> on both grids </a:t>
            </a:r>
            <a:endParaRPr lang="en-US" sz="16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00940" y="1333742"/>
            <a:ext cx="90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en-US" b="1" baseline="-25000" dirty="0" smtClean="0"/>
              <a:t>t</a:t>
            </a:r>
            <a:r>
              <a:rPr lang="en-US" b="1" dirty="0" smtClean="0"/>
              <a:t> = 0.3</a:t>
            </a:r>
            <a:br>
              <a:rPr lang="en-US" b="1" dirty="0" smtClean="0"/>
            </a:br>
            <a:r>
              <a:rPr lang="en-US" b="1" dirty="0" smtClean="0"/>
              <a:t>Re</a:t>
            </a:r>
            <a:r>
              <a:rPr lang="en-US" b="1" baseline="-25000" dirty="0" smtClean="0"/>
              <a:t>λ</a:t>
            </a:r>
            <a:r>
              <a:rPr lang="en-US" b="1" dirty="0" smtClean="0"/>
              <a:t> = 50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922290" y="1333742"/>
            <a:ext cx="2885764" cy="2407614"/>
            <a:chOff x="5922290" y="1333742"/>
            <a:chExt cx="2885764" cy="2407614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6971459" y="1333742"/>
              <a:ext cx="0" cy="2407614"/>
            </a:xfrm>
            <a:prstGeom prst="line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8808054" y="1333742"/>
              <a:ext cx="0" cy="2407614"/>
            </a:xfrm>
            <a:prstGeom prst="line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922290" y="2690093"/>
              <a:ext cx="1049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Pre-shock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6484" y="1535379"/>
              <a:ext cx="1160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Post-shock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85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Shock – Turbulence Interaction</a:t>
            </a:r>
            <a:endParaRPr lang="en-US" sz="3200" dirty="0"/>
          </a:p>
        </p:txBody>
      </p:sp>
      <p:pic>
        <p:nvPicPr>
          <p:cNvPr id="6" name="Picture 5" descr="STI_Mach2_0_Energy_Postshock_Vis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899" r="3680"/>
          <a:stretch/>
        </p:blipFill>
        <p:spPr>
          <a:xfrm>
            <a:off x="5120190" y="3854069"/>
            <a:ext cx="3833310" cy="2528565"/>
          </a:xfrm>
          <a:prstGeom prst="rect">
            <a:avLst/>
          </a:prstGeom>
        </p:spPr>
      </p:pic>
      <p:pic>
        <p:nvPicPr>
          <p:cNvPr id="7" name="Picture 6" descr="STI_Mach2_0_Energy_Preshock_Vis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684" r="3227"/>
          <a:stretch/>
        </p:blipFill>
        <p:spPr>
          <a:xfrm>
            <a:off x="5120190" y="1253110"/>
            <a:ext cx="3833310" cy="25217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3769" y="1332271"/>
            <a:ext cx="4296082" cy="3129007"/>
            <a:chOff x="383769" y="1332271"/>
            <a:chExt cx="4296082" cy="3129007"/>
          </a:xfrm>
        </p:grpSpPr>
        <p:pic>
          <p:nvPicPr>
            <p:cNvPr id="5" name="Picture 4" descr="STI_Mach2_0_Energy_CRWENO_Vis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7" t="2252" r="3377"/>
            <a:stretch/>
          </p:blipFill>
          <p:spPr>
            <a:xfrm>
              <a:off x="383769" y="1332271"/>
              <a:ext cx="4023978" cy="29751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3769" y="4153501"/>
              <a:ext cx="4296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Pre- and post-shock energy spectra (CRWENO5)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34095" y="1394377"/>
            <a:ext cx="118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Pre-shock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7020" y="3988366"/>
            <a:ext cx="140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Post-shock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329" y="4613144"/>
            <a:ext cx="4296082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Interaction with a shock wave amplifies intermediate and higher wavenumbers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CRWENO5 shows </a:t>
            </a:r>
            <a:r>
              <a:rPr lang="en-US" sz="1600" b="1" dirty="0" smtClean="0">
                <a:solidFill>
                  <a:srgbClr val="FF0000"/>
                </a:solidFill>
              </a:rPr>
              <a:t>improved resolution of the smaller length scales</a:t>
            </a:r>
            <a:r>
              <a:rPr lang="en-US" sz="1600" b="1" dirty="0" smtClean="0"/>
              <a:t> (for both grids)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72141" y="1650095"/>
            <a:ext cx="91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 = -1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16921" y="4244084"/>
            <a:ext cx="91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 = 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1375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3" t="9553" b="7358"/>
          <a:stretch/>
        </p:blipFill>
        <p:spPr>
          <a:xfrm>
            <a:off x="6087946" y="5030143"/>
            <a:ext cx="2865553" cy="154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 and 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70" y="1231630"/>
            <a:ext cx="7810500" cy="3948853"/>
          </a:xfrm>
        </p:spPr>
        <p:txBody>
          <a:bodyPr/>
          <a:lstStyle/>
          <a:p>
            <a:pPr algn="just"/>
            <a:r>
              <a:rPr lang="en-US" sz="2000" dirty="0" smtClean="0"/>
              <a:t>Application of CRWENO5 scheme to DNS of turbulent flows</a:t>
            </a:r>
          </a:p>
          <a:p>
            <a:pPr lvl="1" algn="just">
              <a:lnSpc>
                <a:spcPct val="120000"/>
              </a:lnSpc>
            </a:pPr>
            <a:r>
              <a:rPr lang="en-US" sz="1800" dirty="0" smtClean="0"/>
              <a:t>Higher spectral resolution than </a:t>
            </a:r>
            <a:r>
              <a:rPr lang="en-US" sz="1800" dirty="0" smtClean="0"/>
              <a:t>the WENO schemes (Jiang &amp; Shu formulation, as well as modified formulations)</a:t>
            </a:r>
          </a:p>
          <a:p>
            <a:pPr lvl="1" algn="just">
              <a:lnSpc>
                <a:spcPct val="120000"/>
              </a:lnSpc>
            </a:pPr>
            <a:r>
              <a:rPr lang="en-US" sz="1800" dirty="0" smtClean="0"/>
              <a:t>Lower dissipation at high small and intermediate length scales</a:t>
            </a:r>
          </a:p>
          <a:p>
            <a:pPr lvl="1" algn="just">
              <a:lnSpc>
                <a:spcPct val="120000"/>
              </a:lnSpc>
            </a:pPr>
            <a:r>
              <a:rPr lang="en-US" sz="1800" dirty="0" smtClean="0"/>
              <a:t>Non-oscillatory across discontinuities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>
                <a:solidFill>
                  <a:schemeClr val="bg2"/>
                </a:solidFill>
              </a:rPr>
              <a:t>Does not require shock-fitting or hybrid compact-WENO techniques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Future Work</a:t>
            </a:r>
          </a:p>
          <a:p>
            <a:pPr lvl="1" algn="just">
              <a:lnSpc>
                <a:spcPct val="120000"/>
              </a:lnSpc>
            </a:pPr>
            <a:r>
              <a:rPr lang="en-US" sz="1800" dirty="0" smtClean="0"/>
              <a:t>DNS of shock – turbulent boundary layer interactions</a:t>
            </a:r>
          </a:p>
          <a:p>
            <a:pPr lvl="1" algn="just">
              <a:lnSpc>
                <a:spcPct val="120000"/>
              </a:lnSpc>
            </a:pPr>
            <a:r>
              <a:rPr lang="en-US" sz="1800" dirty="0" smtClean="0"/>
              <a:t>Unsteady flow around airfoils and wings</a:t>
            </a:r>
            <a:endParaRPr lang="en-US" sz="1800" dirty="0" smtClean="0"/>
          </a:p>
          <a:p>
            <a:pPr lvl="1" algn="just">
              <a:lnSpc>
                <a:spcPct val="120000"/>
              </a:lnSpc>
            </a:pPr>
            <a:r>
              <a:rPr lang="en-US" sz="1800" dirty="0" smtClean="0"/>
              <a:t>High – resolution solutions to aircraft / rotorcraft wake flow and interaction with ground plane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96" y="3358050"/>
            <a:ext cx="2118674" cy="1312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898" y="5313976"/>
            <a:ext cx="3202728" cy="1195851"/>
          </a:xfrm>
          <a:prstGeom prst="rect">
            <a:avLst/>
          </a:prstGeom>
        </p:spPr>
      </p:pic>
      <p:pic>
        <p:nvPicPr>
          <p:cNvPr id="9" name="Picture 8" descr="coax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9" y="5460855"/>
            <a:ext cx="1194214" cy="10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Acknowledgments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2232"/>
            <a:ext cx="7810500" cy="142240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b="0" dirty="0" smtClean="0"/>
              <a:t>This </a:t>
            </a:r>
            <a:r>
              <a:rPr lang="en-US" sz="1800" b="0" dirty="0"/>
              <a:t>research was supported by the</a:t>
            </a:r>
            <a:r>
              <a:rPr lang="en-US" sz="1800" dirty="0"/>
              <a:t> U.S. Army's MAST CTA Center for Microsystem Mechanics </a:t>
            </a:r>
            <a:r>
              <a:rPr lang="en-US" sz="1800" b="0" dirty="0" smtClean="0"/>
              <a:t>with Mr</a:t>
            </a:r>
            <a:r>
              <a:rPr lang="en-US" sz="1800" b="0" dirty="0"/>
              <a:t>. Chris </a:t>
            </a:r>
            <a:r>
              <a:rPr lang="en-US" sz="1800" b="0" dirty="0" err="1"/>
              <a:t>Kroninger</a:t>
            </a:r>
            <a:r>
              <a:rPr lang="en-US" sz="1800" b="0" dirty="0"/>
              <a:t> (ARL-VTD) as Technical Monitor</a:t>
            </a:r>
            <a:r>
              <a:rPr lang="en-US" sz="1800" b="0" dirty="0" smtClean="0"/>
              <a:t>.</a:t>
            </a:r>
          </a:p>
          <a:p>
            <a:pPr marL="0" indent="0" algn="ctr">
              <a:buNone/>
            </a:pPr>
            <a:r>
              <a:rPr lang="en-US" sz="1800" b="0" dirty="0">
                <a:hlinkClick r:id="rId2"/>
              </a:rPr>
              <a:t>http://www.mast-cta.org</a:t>
            </a:r>
            <a:r>
              <a:rPr lang="en-US" sz="1800" b="0" dirty="0" smtClean="0">
                <a:hlinkClick r:id="rId2"/>
              </a:rPr>
              <a:t>/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524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270125"/>
            <a:ext cx="5510911" cy="248375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Numerical Solution of Compressible Turbulent Flows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</a:rPr>
              <a:t>Aircraft and Rotorcraft wake flows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</a:rPr>
              <a:t>Characterized by </a:t>
            </a:r>
            <a:r>
              <a:rPr lang="en-US" sz="1800" b="1" dirty="0" smtClean="0">
                <a:solidFill>
                  <a:srgbClr val="FF0000"/>
                </a:solidFill>
              </a:rPr>
              <a:t>large range of length scales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/>
              <a:t>Convection and interaction of eddies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</a:rPr>
              <a:t>Compressibility </a:t>
            </a: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Shock waves</a:t>
            </a: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 &amp;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Shocklets</a:t>
            </a:r>
          </a:p>
          <a:p>
            <a:pPr marL="342900" indent="-342900" algn="just">
              <a:lnSpc>
                <a:spcPct val="120000"/>
              </a:lnSpc>
              <a:buFont typeface="Lucida Grande"/>
              <a:buChar char="−"/>
            </a:pP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Thin shear layers 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High gradients</a:t>
            </a:r>
            <a:r>
              <a:rPr lang="en-US" sz="1800" b="1" dirty="0" smtClean="0">
                <a:solidFill>
                  <a:srgbClr val="000000"/>
                </a:solidFill>
                <a:sym typeface="Wingdings"/>
              </a:rPr>
              <a:t> in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1" y="3859798"/>
            <a:ext cx="5510910" cy="26130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lvl="0"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 b="1" kern="0" dirty="0" smtClean="0">
                <a:solidFill>
                  <a:srgbClr val="0000FF"/>
                </a:solidFill>
                <a:latin typeface="Arial"/>
              </a:rPr>
              <a:t>High </a:t>
            </a:r>
            <a:r>
              <a:rPr lang="en-US" sz="2000" b="1" kern="0" dirty="0">
                <a:solidFill>
                  <a:srgbClr val="0000FF"/>
                </a:solidFill>
                <a:latin typeface="Arial"/>
              </a:rPr>
              <a:t>o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</a:rPr>
              <a:t>rder accurate Navier-Stokes solver</a:t>
            </a:r>
            <a:endParaRPr lang="en-US" sz="1800" b="1" kern="0" dirty="0">
              <a:solidFill>
                <a:srgbClr val="0000FF"/>
              </a:solidFill>
              <a:latin typeface="Arial"/>
            </a:endParaRPr>
          </a:p>
          <a:p>
            <a:pPr marL="342900" lvl="0" indent="-342900" algn="just" eaLnBrk="1" hangingPunct="1">
              <a:lnSpc>
                <a:spcPct val="120000"/>
              </a:lnSpc>
              <a:spcBef>
                <a:spcPct val="20000"/>
              </a:spcBef>
              <a:buFont typeface="Lucida Grande"/>
              <a:buChar char="−"/>
            </a:pP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High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spectral resolution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for </a:t>
            </a:r>
            <a:r>
              <a:rPr lang="en-US" sz="1800" b="1" kern="0" dirty="0" smtClean="0">
                <a:latin typeface="Arial"/>
              </a:rPr>
              <a:t>accurate capturing of smaller length scales</a:t>
            </a:r>
          </a:p>
          <a:p>
            <a:pPr marL="342900" lvl="0" indent="-342900" algn="just" eaLnBrk="1" hangingPunct="1">
              <a:lnSpc>
                <a:spcPct val="120000"/>
              </a:lnSpc>
              <a:spcBef>
                <a:spcPct val="20000"/>
              </a:spcBef>
              <a:buFont typeface="Lucida Grande"/>
              <a:buChar char="−"/>
            </a:pP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Non-oscillatory solution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across shock waves and shear layers</a:t>
            </a:r>
          </a:p>
          <a:p>
            <a:pPr marL="342900" lvl="0" indent="-342900" algn="just" eaLnBrk="1" hangingPunct="1">
              <a:lnSpc>
                <a:spcPct val="120000"/>
              </a:lnSpc>
              <a:spcBef>
                <a:spcPct val="20000"/>
              </a:spcBef>
              <a:buFont typeface="Lucida Grande"/>
              <a:buChar char="−"/>
            </a:pP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Low dissipation 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en-US" sz="1800" b="1" kern="0" dirty="0" smtClean="0">
                <a:solidFill>
                  <a:srgbClr val="FF0000"/>
                </a:solidFill>
                <a:latin typeface="Arial"/>
              </a:rPr>
              <a:t> dispersion</a:t>
            </a:r>
            <a:r>
              <a:rPr lang="en-US" sz="1800" b="1" kern="0" dirty="0" smtClean="0">
                <a:solidFill>
                  <a:srgbClr val="000000"/>
                </a:solidFill>
                <a:latin typeface="Arial"/>
              </a:rPr>
              <a:t> errors for </a:t>
            </a:r>
            <a:r>
              <a:rPr lang="en-US" sz="1800" b="1" kern="0" dirty="0" smtClean="0">
                <a:latin typeface="Arial"/>
              </a:rPr>
              <a:t>preservation of flow structures</a:t>
            </a:r>
            <a:endParaRPr lang="en-US" sz="2000" b="1" kern="0" dirty="0" smtClean="0"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77506" y="3776397"/>
            <a:ext cx="2975994" cy="2737842"/>
            <a:chOff x="5949898" y="1698110"/>
            <a:chExt cx="2975994" cy="2737842"/>
          </a:xfrm>
        </p:grpSpPr>
        <p:pic>
          <p:nvPicPr>
            <p:cNvPr id="7" name="Picture 6" descr="motivation_slide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898" y="1698110"/>
              <a:ext cx="2975994" cy="25448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9898" y="4035842"/>
              <a:ext cx="2975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Shock – Turbulence interaction</a:t>
              </a:r>
            </a:p>
            <a:p>
              <a:r>
                <a:rPr lang="en-US" sz="1000" dirty="0">
                  <a:hlinkClick r:id="rId5"/>
                </a:rPr>
                <a:t>http://shocks.stanford.edu/</a:t>
              </a:r>
              <a:r>
                <a:rPr lang="en-US" sz="1000" dirty="0" smtClean="0">
                  <a:hlinkClick r:id="rId5"/>
                </a:rPr>
                <a:t>shock_turbulence.html</a:t>
              </a:r>
              <a:endParaRPr lang="en-US" sz="1000" dirty="0"/>
            </a:p>
          </p:txBody>
        </p:sp>
      </p:grpSp>
      <p:pic>
        <p:nvPicPr>
          <p:cNvPr id="9" name="qmovie_vtg_wen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66201" y="1297738"/>
            <a:ext cx="2787299" cy="24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Compact-Reconstruction WENO Schemes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18" y="1221568"/>
            <a:ext cx="8706960" cy="130011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bg1"/>
                </a:solidFill>
              </a:rPr>
              <a:t>Compact-Reconstruction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WENO </a:t>
            </a:r>
            <a:r>
              <a:rPr lang="en-US" sz="1800" dirty="0" smtClean="0"/>
              <a:t>(CRWENO)</a:t>
            </a:r>
            <a:r>
              <a:rPr lang="en-US" sz="2800" baseline="30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 smtClean="0"/>
              <a:t> scheme</a:t>
            </a:r>
            <a:endParaRPr lang="en-US" sz="1800" b="0" dirty="0" smtClean="0"/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Convex combination of </a:t>
            </a:r>
            <a:r>
              <a:rPr lang="en-US" sz="1600" i="1" dirty="0" smtClean="0">
                <a:solidFill>
                  <a:srgbClr val="000000"/>
                </a:solidFill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600" dirty="0" err="1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 order candidate </a:t>
            </a:r>
            <a:r>
              <a:rPr lang="en-US" sz="1600" i="1" dirty="0" smtClean="0">
                <a:solidFill>
                  <a:srgbClr val="FF0000"/>
                </a:solidFill>
              </a:rPr>
              <a:t>compact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interpolations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Optimal weights in smooth regions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(</a:t>
            </a:r>
            <a:r>
              <a:rPr lang="en-US" sz="1600" i="1" dirty="0" smtClean="0">
                <a:solidFill>
                  <a:srgbClr val="000000"/>
                </a:solidFill>
                <a:sym typeface="Wingdings"/>
              </a:rPr>
              <a:t>2r-1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)-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order </a:t>
            </a:r>
            <a:r>
              <a:rPr lang="en-US" sz="1600" i="1" dirty="0" smtClean="0">
                <a:solidFill>
                  <a:srgbClr val="FF0000"/>
                </a:solidFill>
              </a:rPr>
              <a:t>compact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interpolation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Smoothness - dependent weights  Non-oscillatory interpolation for discontinuities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4722"/>
              </p:ext>
            </p:extLst>
          </p:nvPr>
        </p:nvGraphicFramePr>
        <p:xfrm>
          <a:off x="686003" y="2789328"/>
          <a:ext cx="23177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Equation" r:id="rId4" imgW="1130300" imgH="457200" progId="Equation.3">
                  <p:embed/>
                </p:oleObj>
              </mc:Choice>
              <mc:Fallback>
                <p:oleObj name="Equation" r:id="rId4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003" y="2789328"/>
                        <a:ext cx="2317750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87358"/>
              </p:ext>
            </p:extLst>
          </p:nvPr>
        </p:nvGraphicFramePr>
        <p:xfrm>
          <a:off x="3848100" y="2997200"/>
          <a:ext cx="3138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" name="Equation" r:id="rId6" imgW="1638300" imgH="558800" progId="Equation.3">
                  <p:embed/>
                </p:oleObj>
              </mc:Choice>
              <mc:Fallback>
                <p:oleObj name="Equation" r:id="rId6" imgW="16383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8100" y="2997200"/>
                        <a:ext cx="313848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21189" y="4484506"/>
            <a:ext cx="8836004" cy="2032729"/>
            <a:chOff x="65969" y="4484506"/>
            <a:chExt cx="8836004" cy="2032729"/>
          </a:xfrm>
        </p:grpSpPr>
        <p:pic>
          <p:nvPicPr>
            <p:cNvPr id="14" name="Content Placeholder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8858" y="4500670"/>
              <a:ext cx="1733060" cy="170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215" y="4484506"/>
              <a:ext cx="1739758" cy="172495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62939" y="6209458"/>
              <a:ext cx="3688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Dispersion and dissipation relationships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5969" y="4500670"/>
              <a:ext cx="4962938" cy="18547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itchFamily="34" charset="0"/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Why </a:t>
              </a:r>
              <a:r>
                <a:rPr lang="en-US" sz="1600" b="1" dirty="0" smtClean="0">
                  <a:solidFill>
                    <a:srgbClr val="0000FF"/>
                  </a:solidFill>
                  <a:latin typeface="Arial"/>
                </a:rPr>
                <a:t>Compact Reconstruction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?</a:t>
              </a:r>
            </a:p>
            <a:p>
              <a:pPr algn="just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High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order accuracy with smaller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stencils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  <a:p>
              <a:pPr algn="just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Better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spectral resolution than explicit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interpolation (bandwidth resolving efficiency)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  <a:p>
              <a:pPr algn="just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Lower dissipation at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resolved </a:t>
              </a:r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frequencies</a:t>
              </a:r>
            </a:p>
            <a:p>
              <a:pPr algn="just"/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Taylor series error order of magnitude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lower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63482" y="2476929"/>
            <a:ext cx="6105042" cy="1393285"/>
            <a:chOff x="1842258" y="2473182"/>
            <a:chExt cx="6105042" cy="1393285"/>
          </a:xfrm>
        </p:grpSpPr>
        <p:grpSp>
          <p:nvGrpSpPr>
            <p:cNvPr id="19" name="Group 18"/>
            <p:cNvGrpSpPr/>
            <p:nvPr/>
          </p:nvGrpSpPr>
          <p:grpSpPr>
            <a:xfrm>
              <a:off x="4061100" y="2473182"/>
              <a:ext cx="3886200" cy="1153450"/>
              <a:chOff x="4800600" y="2209800"/>
              <a:chExt cx="3886200" cy="115345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4800600" y="2701329"/>
                <a:ext cx="553212" cy="512087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698855" y="2940037"/>
                <a:ext cx="457200" cy="423213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z="160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Elbow Connector 24"/>
              <p:cNvCxnSpPr>
                <a:stCxn id="23" idx="0"/>
              </p:cNvCxnSpPr>
              <p:nvPr/>
            </p:nvCxnSpPr>
            <p:spPr bwMode="auto">
              <a:xfrm rot="5400000" flipH="1" flipV="1">
                <a:off x="5803591" y="1593944"/>
                <a:ext cx="381000" cy="1833771"/>
              </a:xfrm>
              <a:prstGeom prst="bentConnector2">
                <a:avLst/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cxnSp>
            <p:nvCxnSpPr>
              <p:cNvPr id="26" name="Elbow Connector 25"/>
              <p:cNvCxnSpPr>
                <a:stCxn id="24" idx="0"/>
              </p:cNvCxnSpPr>
              <p:nvPr/>
            </p:nvCxnSpPr>
            <p:spPr bwMode="auto">
              <a:xfrm rot="5400000" flipH="1" flipV="1">
                <a:off x="6295284" y="2324346"/>
                <a:ext cx="247863" cy="983520"/>
              </a:xfrm>
              <a:prstGeom prst="bentConnector2">
                <a:avLst/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6910977" y="2209800"/>
                <a:ext cx="1775823" cy="304800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Optimal Weights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10977" y="2590800"/>
                <a:ext cx="1775823" cy="304800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WENO Weights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3864625" y="3354380"/>
              <a:ext cx="553212" cy="512087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600" smtClean="0">
                <a:solidFill>
                  <a:srgbClr val="000000"/>
                </a:solidFill>
              </a:endParaRPr>
            </a:p>
          </p:txBody>
        </p:sp>
        <p:cxnSp>
          <p:nvCxnSpPr>
            <p:cNvPr id="21" name="Elbow Connector 20"/>
            <p:cNvCxnSpPr>
              <a:endCxn id="22" idx="2"/>
            </p:cNvCxnSpPr>
            <p:nvPr/>
          </p:nvCxnSpPr>
          <p:spPr bwMode="auto">
            <a:xfrm rot="10800000">
              <a:off x="2951679" y="2854183"/>
              <a:ext cx="912954" cy="772453"/>
            </a:xfrm>
            <a:prstGeom prst="bentConnector2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842258" y="2546405"/>
              <a:ext cx="2218842" cy="307777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Smoothness Indicators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8699" y="2937553"/>
            <a:ext cx="6315784" cy="1386573"/>
            <a:chOff x="241529" y="2785687"/>
            <a:chExt cx="6315784" cy="1386573"/>
          </a:xfrm>
        </p:grpSpPr>
        <p:grpSp>
          <p:nvGrpSpPr>
            <p:cNvPr id="8" name="Group 7"/>
            <p:cNvGrpSpPr/>
            <p:nvPr/>
          </p:nvGrpSpPr>
          <p:grpSpPr>
            <a:xfrm>
              <a:off x="2392194" y="2785687"/>
              <a:ext cx="4165119" cy="1386572"/>
              <a:chOff x="2392194" y="3158449"/>
              <a:chExt cx="4165119" cy="138657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392194" y="3158449"/>
                <a:ext cx="865758" cy="1201905"/>
                <a:chOff x="2392194" y="3158449"/>
                <a:chExt cx="865758" cy="1201905"/>
              </a:xfrm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2392194" y="3158449"/>
                  <a:ext cx="670845" cy="620049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 sz="160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2" name="Elbow Connector 11"/>
                <p:cNvCxnSpPr>
                  <a:stCxn id="11" idx="4"/>
                  <a:endCxn id="10" idx="1"/>
                </p:cNvCxnSpPr>
                <p:nvPr/>
              </p:nvCxnSpPr>
              <p:spPr bwMode="auto">
                <a:xfrm rot="16200000" flipH="1">
                  <a:off x="2701856" y="3804258"/>
                  <a:ext cx="581857" cy="530335"/>
                </a:xfrm>
                <a:prstGeom prst="bentConnector2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3257952" y="4175689"/>
                <a:ext cx="3299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FF"/>
                    </a:solidFill>
                  </a:rPr>
                  <a:t>Candidate </a:t>
                </a:r>
                <a:r>
                  <a:rPr lang="en-US" sz="1800" b="1" i="1" dirty="0" smtClean="0">
                    <a:solidFill>
                      <a:srgbClr val="0000FF"/>
                    </a:solidFill>
                  </a:rPr>
                  <a:t>compact</a:t>
                </a:r>
                <a:r>
                  <a:rPr lang="en-US" sz="1800" b="1" dirty="0" smtClean="0">
                    <a:solidFill>
                      <a:srgbClr val="0000FF"/>
                    </a:solidFill>
                  </a:rPr>
                  <a:t> stencils</a:t>
                </a:r>
                <a:endParaRPr lang="en-US" sz="1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 bwMode="auto">
            <a:xfrm>
              <a:off x="749321" y="2799493"/>
              <a:ext cx="670845" cy="620049"/>
            </a:xfrm>
            <a:prstGeom prst="ellips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1600" smtClean="0">
                <a:solidFill>
                  <a:srgbClr val="000000"/>
                </a:solidFill>
              </a:endParaRPr>
            </a:p>
          </p:txBody>
        </p:sp>
        <p:cxnSp>
          <p:nvCxnSpPr>
            <p:cNvPr id="32" name="Elbow Connector 31"/>
            <p:cNvCxnSpPr>
              <a:stCxn id="31" idx="4"/>
              <a:endCxn id="34" idx="0"/>
            </p:cNvCxnSpPr>
            <p:nvPr/>
          </p:nvCxnSpPr>
          <p:spPr bwMode="auto">
            <a:xfrm rot="16200000" flipH="1">
              <a:off x="897684" y="3606602"/>
              <a:ext cx="383385" cy="9264"/>
            </a:xfrm>
            <a:prstGeom prst="bentConnector3">
              <a:avLst>
                <a:gd name="adj1" fmla="val 50000"/>
              </a:avLst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41529" y="3802928"/>
              <a:ext cx="1704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Interface flux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68" y="6543917"/>
            <a:ext cx="910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050" b="1" dirty="0">
                <a:sym typeface="Zapf Dingbats"/>
              </a:rPr>
              <a:t> </a:t>
            </a:r>
            <a:r>
              <a:rPr lang="en-US" sz="1100" b="1" dirty="0" smtClean="0"/>
              <a:t>Ghosh </a:t>
            </a:r>
            <a:r>
              <a:rPr lang="en-US" sz="1100" b="1" dirty="0"/>
              <a:t>&amp; Baeder</a:t>
            </a:r>
            <a:r>
              <a:rPr lang="en-US" sz="1100" b="1" dirty="0" smtClean="0"/>
              <a:t>, SIAM </a:t>
            </a:r>
            <a:r>
              <a:rPr lang="en-US" sz="1100" b="1" dirty="0"/>
              <a:t>J. Sci. Comp., </a:t>
            </a:r>
            <a:r>
              <a:rPr lang="en-US" sz="1100" b="1" dirty="0" smtClean="0"/>
              <a:t>34(3), 2012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8645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Order CRWENO scheme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080"/>
              </p:ext>
            </p:extLst>
          </p:nvPr>
        </p:nvGraphicFramePr>
        <p:xfrm>
          <a:off x="889753" y="3429000"/>
          <a:ext cx="3189667" cy="216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" name="Equation" r:id="rId3" imgW="1778000" imgH="1206500" progId="Equation.3">
                  <p:embed/>
                </p:oleObj>
              </mc:Choice>
              <mc:Fallback>
                <p:oleObj name="Equation" r:id="rId3" imgW="17780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753" y="3429000"/>
                        <a:ext cx="3189667" cy="216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1296"/>
              </p:ext>
            </p:extLst>
          </p:nvPr>
        </p:nvGraphicFramePr>
        <p:xfrm>
          <a:off x="3786776" y="2971800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2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776" y="2971800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91296" y="1447800"/>
            <a:ext cx="4933110" cy="1398354"/>
            <a:chOff x="1491296" y="1783615"/>
            <a:chExt cx="4933110" cy="13983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741035" y="2368641"/>
              <a:ext cx="4423940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Multiply 6"/>
            <p:cNvSpPr/>
            <p:nvPr/>
          </p:nvSpPr>
          <p:spPr>
            <a:xfrm>
              <a:off x="1491296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2956612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4440768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5924929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08728" y="2223724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9989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07286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1296" y="2054724"/>
              <a:ext cx="2741276" cy="556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6089" y="1926304"/>
              <a:ext cx="2965766" cy="827598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92502" y="1783615"/>
              <a:ext cx="2965766" cy="11129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flipH="1">
              <a:off x="3819988" y="2611212"/>
              <a:ext cx="259431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flipH="1">
              <a:off x="3098905" y="2611212"/>
              <a:ext cx="248119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5806"/>
              </p:ext>
            </p:extLst>
          </p:nvPr>
        </p:nvGraphicFramePr>
        <p:xfrm>
          <a:off x="3098905" y="2971800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" name="Equation" r:id="rId7" imgW="152400" imgH="228600" progId="Equation.3">
                  <p:embed/>
                </p:oleObj>
              </mc:Choice>
              <mc:Fallback>
                <p:oleObj name="Equation" r:id="rId7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8905" y="2971800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269534" y="3657600"/>
            <a:ext cx="1127391" cy="1674617"/>
            <a:chOff x="4440768" y="3966760"/>
            <a:chExt cx="1127391" cy="1674617"/>
          </a:xfrm>
        </p:grpSpPr>
        <p:sp>
          <p:nvSpPr>
            <p:cNvPr id="23" name="Right Arrow 22"/>
            <p:cNvSpPr/>
            <p:nvPr/>
          </p:nvSpPr>
          <p:spPr>
            <a:xfrm>
              <a:off x="4440768" y="3966760"/>
              <a:ext cx="1127391" cy="2283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440768" y="4704186"/>
              <a:ext cx="1127391" cy="228303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40768" y="5413074"/>
              <a:ext cx="1127391" cy="228303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66159"/>
              </p:ext>
            </p:extLst>
          </p:nvPr>
        </p:nvGraphicFramePr>
        <p:xfrm>
          <a:off x="5732406" y="3352800"/>
          <a:ext cx="865135" cy="21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4" name="Equation" r:id="rId9" imgW="482600" imgH="1206500" progId="Equation.3">
                  <p:embed/>
                </p:oleObj>
              </mc:Choice>
              <mc:Fallback>
                <p:oleObj name="Equation" r:id="rId9" imgW="4826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2406" y="3352800"/>
                        <a:ext cx="865135" cy="216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889751" y="5638800"/>
            <a:ext cx="570779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27652"/>
              </p:ext>
            </p:extLst>
          </p:nvPr>
        </p:nvGraphicFramePr>
        <p:xfrm>
          <a:off x="889751" y="5715000"/>
          <a:ext cx="5275223" cy="65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5" name="Equation" r:id="rId11" imgW="3162300" imgH="393700" progId="Equation.3">
                  <p:embed/>
                </p:oleObj>
              </mc:Choice>
              <mc:Fallback>
                <p:oleObj name="Equation" r:id="rId11" imgW="316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9751" y="5715000"/>
                        <a:ext cx="5275223" cy="65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707775" y="3351986"/>
            <a:ext cx="945498" cy="2210614"/>
            <a:chOff x="5707775" y="3702785"/>
            <a:chExt cx="945498" cy="2210614"/>
          </a:xfrm>
          <a:solidFill>
            <a:schemeClr val="bg2">
              <a:lumMod val="65000"/>
              <a:lumOff val="35000"/>
              <a:alpha val="67000"/>
            </a:schemeClr>
          </a:solidFill>
        </p:grpSpPr>
        <p:sp>
          <p:nvSpPr>
            <p:cNvPr id="33" name="Multiply 32"/>
            <p:cNvSpPr/>
            <p:nvPr/>
          </p:nvSpPr>
          <p:spPr>
            <a:xfrm>
              <a:off x="5707775" y="3702785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5732406" y="4340923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738873" y="4998999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28490"/>
              </p:ext>
            </p:extLst>
          </p:nvPr>
        </p:nvGraphicFramePr>
        <p:xfrm>
          <a:off x="6837778" y="3429000"/>
          <a:ext cx="468860" cy="53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" name="Equation" r:id="rId13" imgW="177800" imgH="203200" progId="Equation.3">
                  <p:embed/>
                </p:oleObj>
              </mc:Choice>
              <mc:Fallback>
                <p:oleObj name="Equation" r:id="rId1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7778" y="3429000"/>
                        <a:ext cx="468860" cy="53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173879"/>
              </p:ext>
            </p:extLst>
          </p:nvPr>
        </p:nvGraphicFramePr>
        <p:xfrm>
          <a:off x="6804025" y="4114800"/>
          <a:ext cx="538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" name="Equation" r:id="rId15" imgW="203200" imgH="203200" progId="Equation.3">
                  <p:embed/>
                </p:oleObj>
              </mc:Choice>
              <mc:Fallback>
                <p:oleObj name="Equation" r:id="rId1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025" y="4114800"/>
                        <a:ext cx="5381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26597"/>
              </p:ext>
            </p:extLst>
          </p:nvPr>
        </p:nvGraphicFramePr>
        <p:xfrm>
          <a:off x="6821488" y="4800600"/>
          <a:ext cx="5032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" name="Equation" r:id="rId17" imgW="190500" imgH="215900" progId="Equation.3">
                  <p:embed/>
                </p:oleObj>
              </mc:Choice>
              <mc:Fallback>
                <p:oleObj name="Equation" r:id="rId17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21488" y="4800600"/>
                        <a:ext cx="50323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25321"/>
              </p:ext>
            </p:extLst>
          </p:nvPr>
        </p:nvGraphicFramePr>
        <p:xfrm>
          <a:off x="114166" y="5724139"/>
          <a:ext cx="8890694" cy="6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" name="Equation" r:id="rId19" imgW="5664200" imgH="431800" progId="Equation.3">
                  <p:embed/>
                </p:oleObj>
              </mc:Choice>
              <mc:Fallback>
                <p:oleObj name="Equation" r:id="rId19" imgW="566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166" y="5724139"/>
                        <a:ext cx="8890694" cy="67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1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Non-Linear Weights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6878"/>
            <a:ext cx="7810500" cy="8168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Weights are calculated based on smoothness indicators of corresponding explicit stencils (same as WENO5 scheme)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976139"/>
            <a:ext cx="8181208" cy="1369813"/>
            <a:chOff x="102977" y="2739635"/>
            <a:chExt cx="8181208" cy="136981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7200" y="3296121"/>
              <a:ext cx="7577247" cy="2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Multiply 5"/>
            <p:cNvSpPr/>
            <p:nvPr/>
          </p:nvSpPr>
          <p:spPr>
            <a:xfrm>
              <a:off x="1612865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3078181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4562337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6046498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30297" y="3151204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41558" y="315120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28855" y="315120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977" y="3025011"/>
              <a:ext cx="3593154" cy="556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8374" y="2882324"/>
              <a:ext cx="3863271" cy="827598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8180" y="2739635"/>
              <a:ext cx="3714709" cy="11129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 flipH="1">
              <a:off x="3975480" y="3538691"/>
              <a:ext cx="259431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 flipH="1">
              <a:off x="3220474" y="3538691"/>
              <a:ext cx="248119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207461" y="3039282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7784708" y="302501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60476" y="315120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00280" y="3158685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047627"/>
              </p:ext>
            </p:extLst>
          </p:nvPr>
        </p:nvGraphicFramePr>
        <p:xfrm>
          <a:off x="4262568" y="3364732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" name="Equation" r:id="rId3" imgW="317500" imgH="228600" progId="Equation.3">
                  <p:embed/>
                </p:oleObj>
              </mc:Choice>
              <mc:Fallback>
                <p:oleObj name="Equation" r:id="rId3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2568" y="3364732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7791"/>
              </p:ext>
            </p:extLst>
          </p:nvPr>
        </p:nvGraphicFramePr>
        <p:xfrm>
          <a:off x="3582008" y="3364951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" name="Equation" r:id="rId5" imgW="152400" imgH="228600" progId="Equation.3">
                  <p:embed/>
                </p:oleObj>
              </mc:Choice>
              <mc:Fallback>
                <p:oleObj name="Equation" r:id="rId5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2008" y="3364951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61684" y="3163107"/>
            <a:ext cx="2550643" cy="1106080"/>
            <a:chOff x="561684" y="4737280"/>
            <a:chExt cx="3020324" cy="1512508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537478"/>
                </p:ext>
              </p:extLst>
            </p:nvPr>
          </p:nvGraphicFramePr>
          <p:xfrm>
            <a:off x="1061161" y="4737280"/>
            <a:ext cx="2520847" cy="1512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08" name="Equation" r:id="rId7" imgW="1206500" imgH="723900" progId="Equation.3">
                    <p:embed/>
                  </p:oleObj>
                </mc:Choice>
                <mc:Fallback>
                  <p:oleObj name="Equation" r:id="rId7" imgW="1206500" imgH="723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61161" y="4737280"/>
                          <a:ext cx="2520847" cy="15125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561684" y="4872835"/>
              <a:ext cx="269638" cy="27111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1684" y="5370267"/>
              <a:ext cx="269638" cy="271111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1684" y="5843360"/>
              <a:ext cx="269638" cy="271111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61859"/>
              </p:ext>
            </p:extLst>
          </p:nvPr>
        </p:nvGraphicFramePr>
        <p:xfrm>
          <a:off x="5872428" y="3446177"/>
          <a:ext cx="26225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" name="Equation" r:id="rId9" imgW="1549400" imgH="1727200" progId="Equation.3">
                  <p:embed/>
                </p:oleObj>
              </mc:Choice>
              <mc:Fallback>
                <p:oleObj name="Equation" r:id="rId9" imgW="1549400" imgH="172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2428" y="3446177"/>
                        <a:ext cx="262255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5589" y="4649881"/>
            <a:ext cx="5170279" cy="172047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Various Implementations of WENO weights: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Jiang &amp; Shu (1996) </a:t>
            </a:r>
            <a:r>
              <a:rPr lang="en-US" sz="1600" b="1" dirty="0" smtClean="0">
                <a:sym typeface="Wingdings"/>
              </a:rPr>
              <a:t>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CRWENO5-JS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err="1" smtClean="0"/>
              <a:t>Henrick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Aslam</a:t>
            </a:r>
            <a:r>
              <a:rPr lang="en-US" sz="1600" b="1" dirty="0" smtClean="0"/>
              <a:t> &amp; Powers (2005) </a:t>
            </a:r>
            <a:r>
              <a:rPr lang="en-US" sz="1600" b="1" dirty="0" smtClean="0">
                <a:sym typeface="Wingdings"/>
              </a:rPr>
              <a:t>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8000"/>
                </a:solidFill>
              </a:rPr>
              <a:t>CRWENO5-M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/>
              <a:t>Borges, et. al. (2008) </a:t>
            </a:r>
            <a:r>
              <a:rPr lang="en-US" sz="1600" b="1" dirty="0" smtClean="0">
                <a:sym typeface="Wingdings"/>
              </a:rPr>
              <a:t> 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CRWENO5-Z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n-US" sz="1600" b="1" dirty="0" smtClean="0">
                <a:sym typeface="Wingdings"/>
              </a:rPr>
              <a:t>Yamaleev &amp; Carpenter (2009)  </a:t>
            </a:r>
            <a:r>
              <a:rPr lang="en-US" sz="1600" b="1" dirty="0" smtClean="0">
                <a:solidFill>
                  <a:srgbClr val="FF6600"/>
                </a:solidFill>
                <a:sym typeface="Wingdings"/>
              </a:rPr>
              <a:t>CRWENO5-YC</a:t>
            </a:r>
            <a:endParaRPr lang="en-US" sz="1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Numerical Properties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8433" y="1148983"/>
            <a:ext cx="3546205" cy="2885574"/>
            <a:chOff x="20387" y="1283711"/>
            <a:chExt cx="3260721" cy="2631603"/>
          </a:xfrm>
        </p:grpSpPr>
        <p:grpSp>
          <p:nvGrpSpPr>
            <p:cNvPr id="6" name="Group 5"/>
            <p:cNvGrpSpPr/>
            <p:nvPr/>
          </p:nvGrpSpPr>
          <p:grpSpPr>
            <a:xfrm>
              <a:off x="20387" y="1283711"/>
              <a:ext cx="3260721" cy="1998500"/>
              <a:chOff x="-7889" y="1264396"/>
              <a:chExt cx="3802716" cy="2463267"/>
            </a:xfrm>
          </p:grpSpPr>
          <p:pic>
            <p:nvPicPr>
              <p:cNvPr id="4" name="Picture 3" descr="smooth_err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03" y="1719619"/>
                <a:ext cx="3346573" cy="2008044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-7889" y="1264396"/>
                <a:ext cx="3802716" cy="415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sng" dirty="0" smtClean="0">
                    <a:solidFill>
                      <a:srgbClr val="0000FF"/>
                    </a:solidFill>
                  </a:rPr>
                  <a:t>Accuracy and convergence</a:t>
                </a:r>
                <a:endParaRPr lang="en-US" sz="1800" b="1" u="sng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0500" y="3313098"/>
              <a:ext cx="3072128" cy="602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b="1" dirty="0" smtClean="0"/>
                <a:t>CRWENO5 yields significantly </a:t>
              </a:r>
              <a:r>
                <a:rPr lang="en-US" b="1" dirty="0" smtClean="0">
                  <a:solidFill>
                    <a:srgbClr val="FF0000"/>
                  </a:solidFill>
                </a:rPr>
                <a:t>lower errors</a:t>
              </a:r>
              <a:r>
                <a:rPr lang="en-US" b="1" dirty="0" smtClean="0"/>
                <a:t> than WENO5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04638" y="1152314"/>
            <a:ext cx="5138422" cy="2942900"/>
            <a:chOff x="3019505" y="1124705"/>
            <a:chExt cx="5138422" cy="2942900"/>
          </a:xfrm>
        </p:grpSpPr>
        <p:pic>
          <p:nvPicPr>
            <p:cNvPr id="9" name="Picture 8" descr="linadv_dis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505" y="1366452"/>
              <a:ext cx="3594632" cy="25162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linadv_disc_zoom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137" y="1425007"/>
              <a:ext cx="1543790" cy="10806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linadv_zoom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137" y="2478047"/>
              <a:ext cx="1543790" cy="1080653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300521" y="1124705"/>
              <a:ext cx="3704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solidFill>
                    <a:srgbClr val="0000FF"/>
                  </a:solidFill>
                </a:rPr>
                <a:t>Resolution of discontinuities</a:t>
              </a:r>
              <a:endParaRPr lang="en-US" sz="1800" b="1" u="sng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5646" y="3723921"/>
              <a:ext cx="4467373" cy="3436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Reduced clipping</a:t>
              </a:r>
              <a:r>
                <a:rPr lang="en-US" b="1" dirty="0" smtClean="0"/>
                <a:t> and </a:t>
              </a:r>
              <a:r>
                <a:rPr lang="en-US" b="1" dirty="0" smtClean="0">
                  <a:solidFill>
                    <a:srgbClr val="FF0000"/>
                  </a:solidFill>
                </a:rPr>
                <a:t>smearing</a:t>
              </a:r>
              <a:r>
                <a:rPr lang="en-US" b="1" dirty="0" smtClean="0"/>
                <a:t> of discontinuities 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7397" y="3930637"/>
            <a:ext cx="8255095" cy="2625722"/>
            <a:chOff x="75102" y="3944443"/>
            <a:chExt cx="8255095" cy="2625722"/>
          </a:xfrm>
        </p:grpSpPr>
        <p:grpSp>
          <p:nvGrpSpPr>
            <p:cNvPr id="22" name="Group 21"/>
            <p:cNvGrpSpPr/>
            <p:nvPr/>
          </p:nvGrpSpPr>
          <p:grpSpPr>
            <a:xfrm>
              <a:off x="75102" y="3944443"/>
              <a:ext cx="8249245" cy="2625722"/>
              <a:chOff x="75102" y="3944443"/>
              <a:chExt cx="8249245" cy="2625722"/>
            </a:xfrm>
          </p:grpSpPr>
          <p:pic>
            <p:nvPicPr>
              <p:cNvPr id="17" name="Picture 16" descr="isenvort_hist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02" y="4211639"/>
                <a:ext cx="3369322" cy="2358526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55068" y="3944443"/>
                <a:ext cx="3546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sng" dirty="0" smtClean="0">
                    <a:solidFill>
                      <a:srgbClr val="0000FF"/>
                    </a:solidFill>
                  </a:rPr>
                  <a:t>Preservation of flow features</a:t>
                </a:r>
                <a:endParaRPr lang="en-US" sz="1800" b="1" u="sng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873132" y="4380924"/>
                <a:ext cx="4451215" cy="1873072"/>
                <a:chOff x="3873132" y="4380924"/>
                <a:chExt cx="4451215" cy="1873072"/>
              </a:xfrm>
            </p:grpSpPr>
            <p:pic>
              <p:nvPicPr>
                <p:cNvPr id="15" name="Picture 14" descr="isenvort_weno5.pn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36" b="10137"/>
                <a:stretch/>
              </p:blipFill>
              <p:spPr>
                <a:xfrm>
                  <a:off x="3873132" y="4380924"/>
                  <a:ext cx="2035359" cy="1873072"/>
                </a:xfrm>
                <a:prstGeom prst="rect">
                  <a:avLst/>
                </a:prstGeom>
              </p:spPr>
            </p:pic>
            <p:pic>
              <p:nvPicPr>
                <p:cNvPr id="16" name="Picture 15" descr="isenvort_crweno5.png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50" b="10843"/>
                <a:stretch/>
              </p:blipFill>
              <p:spPr>
                <a:xfrm>
                  <a:off x="6271762" y="4383903"/>
                  <a:ext cx="2052585" cy="1870091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4884394" y="4473052"/>
                  <a:ext cx="943365" cy="3077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WENO5</a:t>
                  </a:r>
                  <a:endParaRPr lang="en-US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068106" y="4459248"/>
                  <a:ext cx="1179261" cy="3077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CRWENO5</a:t>
                  </a:r>
                  <a:endParaRPr lang="en-US" b="1" dirty="0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872379" y="6253645"/>
              <a:ext cx="4457818" cy="30777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Isentropic vortex convection over large distances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283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Spectral Resolutions</a:t>
            </a:r>
            <a:endParaRPr lang="en-US" sz="3200" dirty="0"/>
          </a:p>
        </p:txBody>
      </p:sp>
      <p:pic>
        <p:nvPicPr>
          <p:cNvPr id="4" name="Picture 3" descr="spectral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" y="1247443"/>
            <a:ext cx="3657905" cy="341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085" y="4762979"/>
            <a:ext cx="4011357" cy="1747658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>
                <a:solidFill>
                  <a:schemeClr val="bg1"/>
                </a:solidFill>
              </a:rPr>
              <a:t>CRWENO5</a:t>
            </a:r>
          </a:p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>
                <a:solidFill>
                  <a:srgbClr val="008000"/>
                </a:solidFill>
              </a:rPr>
              <a:t>CRWENO5 (Low dissipation variant)</a:t>
            </a:r>
          </a:p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order central compact (</a:t>
            </a:r>
            <a:r>
              <a:rPr lang="en-US" b="1" dirty="0" err="1" smtClean="0">
                <a:solidFill>
                  <a:srgbClr val="FF0000"/>
                </a:solidFill>
              </a:rPr>
              <a:t>Lele</a:t>
            </a:r>
            <a:r>
              <a:rPr lang="en-US" b="1" dirty="0" smtClean="0">
                <a:solidFill>
                  <a:srgbClr val="FF0000"/>
                </a:solidFill>
              </a:rPr>
              <a:t>, 1992)</a:t>
            </a:r>
          </a:p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b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order central compact 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Lele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, 1992)</a:t>
            </a:r>
          </a:p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/>
              <a:t>WENO-SYMBO (</a:t>
            </a:r>
            <a:r>
              <a:rPr lang="en-US" b="1" i="1" dirty="0" smtClean="0"/>
              <a:t>r=3</a:t>
            </a:r>
            <a:r>
              <a:rPr lang="en-US" b="1" dirty="0" smtClean="0"/>
              <a:t>) (Martin, et. al., 2006)</a:t>
            </a:r>
          </a:p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/>
              <a:t>WENO-SYMBO (</a:t>
            </a:r>
            <a:r>
              <a:rPr lang="en-US" b="1" i="1" dirty="0" smtClean="0"/>
              <a:t>r=4</a:t>
            </a:r>
            <a:r>
              <a:rPr lang="en-US" b="1" dirty="0" smtClean="0"/>
              <a:t>) (</a:t>
            </a:r>
            <a:r>
              <a:rPr lang="en-US" b="1" dirty="0"/>
              <a:t>Martin, et. al., 2006</a:t>
            </a:r>
            <a:r>
              <a:rPr lang="en-US" b="1" dirty="0" smtClean="0"/>
              <a:t>)</a:t>
            </a:r>
          </a:p>
          <a:p>
            <a:pPr marL="400050" indent="-400050" algn="just">
              <a:lnSpc>
                <a:spcPct val="110000"/>
              </a:lnSpc>
              <a:buFont typeface="+mj-lt"/>
              <a:buAutoNum type="romanLcPeriod"/>
            </a:pP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WCNS5 (Deng &amp; Zhang, 2000)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75295"/>
              </p:ext>
            </p:extLst>
          </p:nvPr>
        </p:nvGraphicFramePr>
        <p:xfrm>
          <a:off x="4403752" y="3118423"/>
          <a:ext cx="44945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484"/>
                <a:gridCol w="709044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WENO5(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Jiang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Shu, 1996)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WENO7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Balsara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Shu, 2000)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WENO9 (Balsara &amp; Shu, 2000)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CRWENO5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CRWENO5 (Low </a:t>
                      </a:r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dissipation variant)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0.52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6th-order central compact (Lele, 1992) 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8th-order central compact (Lele, 1992) 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WENO-SYMBO (r = 3) (Martin, et. al., 2006)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WENO-SYMBO (r = 4) (Martin, et. al., 2006)</a:t>
                      </a:r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R="0" marT="0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298492" y="2705924"/>
            <a:ext cx="4619454" cy="3750059"/>
            <a:chOff x="4201857" y="2705924"/>
            <a:chExt cx="4619454" cy="3750059"/>
          </a:xfrm>
        </p:grpSpPr>
        <p:sp>
          <p:nvSpPr>
            <p:cNvPr id="11" name="TextBox 10"/>
            <p:cNvSpPr txBox="1"/>
            <p:nvPr/>
          </p:nvSpPr>
          <p:spPr>
            <a:xfrm>
              <a:off x="4458972" y="2705924"/>
              <a:ext cx="436233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Bandwidth Resolving Efficiency</a:t>
              </a: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201857" y="2705924"/>
              <a:ext cx="4619454" cy="3750059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01857" y="1178413"/>
            <a:ext cx="4716089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/>
              <a:t>Comparison of </a:t>
            </a:r>
            <a:r>
              <a:rPr lang="en-US" sz="1800" b="1" dirty="0" smtClean="0">
                <a:solidFill>
                  <a:schemeClr val="bg1"/>
                </a:solidFill>
              </a:rPr>
              <a:t>spectral resolution</a:t>
            </a:r>
            <a:r>
              <a:rPr lang="en-US" sz="1800" b="1" dirty="0" smtClean="0"/>
              <a:t> and </a:t>
            </a:r>
            <a:r>
              <a:rPr lang="en-US" sz="1800" b="1" dirty="0" smtClean="0">
                <a:solidFill>
                  <a:srgbClr val="0000FF"/>
                </a:solidFill>
              </a:rPr>
              <a:t>bandwidth resolving efficiency</a:t>
            </a:r>
            <a:r>
              <a:rPr lang="en-US" sz="1800" b="1" dirty="0" smtClean="0"/>
              <a:t> – CRWENO5 scheme with high-resolution schemes in literature</a:t>
            </a:r>
            <a:endParaRPr lang="en-US" sz="18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403752" y="4279779"/>
            <a:ext cx="4293315" cy="648869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0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8" y="101457"/>
            <a:ext cx="7936384" cy="923925"/>
          </a:xfrm>
        </p:spPr>
        <p:txBody>
          <a:bodyPr/>
          <a:lstStyle/>
          <a:p>
            <a:r>
              <a:rPr lang="en-US" sz="3200" dirty="0" smtClean="0"/>
              <a:t>Application to Euler/</a:t>
            </a:r>
            <a:br>
              <a:rPr lang="en-US" sz="3200" dirty="0" smtClean="0"/>
            </a:br>
            <a:r>
              <a:rPr lang="en-US" sz="3200" dirty="0" smtClean="0"/>
              <a:t>Navier-Stokes Equations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1759" y="4068981"/>
            <a:ext cx="8296724" cy="187897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b="1" dirty="0" smtClean="0">
                <a:solidFill>
                  <a:srgbClr val="0000FF"/>
                </a:solidFill>
              </a:rPr>
              <a:t>Applications</a:t>
            </a:r>
            <a:r>
              <a:rPr lang="en-US" sz="1800" b="1" dirty="0" smtClean="0"/>
              <a:t> </a:t>
            </a:r>
            <a:r>
              <a:rPr lang="en-US" sz="1800" b="1" dirty="0" smtClean="0">
                <a:sym typeface="Wingdings"/>
              </a:rPr>
              <a:t> Problems representative of compressible, turbulent flows: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1800" b="1" dirty="0" smtClean="0">
                <a:sym typeface="Wingdings"/>
              </a:rPr>
              <a:t>Shock – entropy wave interaction (1D)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1800" b="1" dirty="0" smtClean="0">
                <a:sym typeface="Wingdings"/>
              </a:rPr>
              <a:t>Shock – Vorticity wave interaction (2D)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1800" b="1" dirty="0" smtClean="0">
                <a:sym typeface="Wingdings"/>
              </a:rPr>
              <a:t>Decay of isotropic turbulence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US" sz="1800" b="1" dirty="0" smtClean="0">
                <a:sym typeface="Wingdings"/>
              </a:rPr>
              <a:t>Shock – turbulence interaction</a:t>
            </a:r>
            <a:endParaRPr lang="en-US" sz="1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1759" y="1431874"/>
            <a:ext cx="8296724" cy="2374794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Time Marching: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3</a:t>
            </a:r>
            <a:r>
              <a:rPr lang="en-US" sz="1800" baseline="30000" dirty="0" smtClean="0">
                <a:solidFill>
                  <a:schemeClr val="bg2"/>
                </a:solidFill>
              </a:rPr>
              <a:t>rd</a:t>
            </a:r>
            <a:r>
              <a:rPr lang="en-US" sz="1800" dirty="0" smtClean="0">
                <a:solidFill>
                  <a:schemeClr val="bg2"/>
                </a:solidFill>
              </a:rPr>
              <a:t> order Total Variation Diminishing Runge Kutta</a:t>
            </a:r>
          </a:p>
          <a:p>
            <a:pPr algn="just"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Spatial </a:t>
            </a:r>
            <a:r>
              <a:rPr lang="en-US" sz="1800" dirty="0">
                <a:solidFill>
                  <a:srgbClr val="0000FF"/>
                </a:solidFill>
              </a:rPr>
              <a:t>reconstruction:</a:t>
            </a:r>
          </a:p>
          <a:p>
            <a:pPr lvl="1" algn="just">
              <a:lnSpc>
                <a:spcPct val="110000"/>
              </a:lnSpc>
            </a:pPr>
            <a:r>
              <a:rPr lang="en-US" sz="1600" i="1" dirty="0">
                <a:solidFill>
                  <a:srgbClr val="000000"/>
                </a:solidFill>
              </a:rPr>
              <a:t>5</a:t>
            </a:r>
            <a:r>
              <a:rPr lang="en-US" sz="1600" i="1" baseline="30000" dirty="0">
                <a:solidFill>
                  <a:srgbClr val="000000"/>
                </a:solidFill>
              </a:rPr>
              <a:t>th</a:t>
            </a:r>
            <a:r>
              <a:rPr lang="en-US" sz="1600" i="1" dirty="0">
                <a:solidFill>
                  <a:srgbClr val="000000"/>
                </a:solidFill>
              </a:rPr>
              <a:t> order CRWENO scheme </a:t>
            </a:r>
            <a:r>
              <a:rPr lang="en-US" sz="1600" i="1" dirty="0">
                <a:solidFill>
                  <a:srgbClr val="FF0000"/>
                </a:solidFill>
              </a:rPr>
              <a:t>(compact)</a:t>
            </a:r>
          </a:p>
          <a:p>
            <a:pPr lvl="1" algn="just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5</a:t>
            </a:r>
            <a:r>
              <a:rPr lang="en-US" sz="1600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order WENO </a:t>
            </a:r>
            <a:r>
              <a:rPr lang="en-US" sz="1600" dirty="0" smtClean="0">
                <a:solidFill>
                  <a:srgbClr val="000000"/>
                </a:solidFill>
              </a:rPr>
              <a:t>scheme </a:t>
            </a:r>
            <a:r>
              <a:rPr lang="en-US" sz="1600" dirty="0">
                <a:solidFill>
                  <a:srgbClr val="FF0000"/>
                </a:solidFill>
              </a:rPr>
              <a:t>(non-compact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800" dirty="0" smtClean="0">
              <a:solidFill>
                <a:schemeClr val="bg2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Upwinding: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Roe’s flux differencing</a:t>
            </a:r>
          </a:p>
          <a:p>
            <a:pPr algn="just"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Viscous Terms</a:t>
            </a:r>
            <a:r>
              <a:rPr lang="en-US" sz="1800" dirty="0" smtClean="0">
                <a:solidFill>
                  <a:srgbClr val="000000"/>
                </a:solidFill>
              </a:rPr>
              <a:t> discretized by 2</a:t>
            </a:r>
            <a:r>
              <a:rPr lang="en-US" sz="1800" baseline="30000" dirty="0" smtClean="0">
                <a:solidFill>
                  <a:srgbClr val="000000"/>
                </a:solidFill>
              </a:rPr>
              <a:t>nd</a:t>
            </a:r>
            <a:r>
              <a:rPr lang="en-US" sz="1800" dirty="0" smtClean="0">
                <a:solidFill>
                  <a:srgbClr val="000000"/>
                </a:solidFill>
              </a:rPr>
              <a:t> order central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28834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Shock – Entropy Interaction (1D)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49745" y="1324623"/>
            <a:ext cx="3699176" cy="2589422"/>
            <a:chOff x="4563550" y="1330751"/>
            <a:chExt cx="4174150" cy="3015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550" y="1330751"/>
              <a:ext cx="4174150" cy="30151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77897" y="1468660"/>
              <a:ext cx="1492536" cy="66889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 w="127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6 points per wavelength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3405" y="1324392"/>
            <a:ext cx="4746339" cy="2582631"/>
            <a:chOff x="1277084" y="1324393"/>
            <a:chExt cx="4311718" cy="23523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084" y="1324393"/>
              <a:ext cx="3351629" cy="235231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899022" y="1518631"/>
              <a:ext cx="952536" cy="869762"/>
            </a:xfrm>
            <a:prstGeom prst="rect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3851557" y="1822357"/>
              <a:ext cx="1737245" cy="345144"/>
            </a:xfrm>
            <a:prstGeom prst="rightArrow">
              <a:avLst/>
            </a:prstGeom>
            <a:solidFill>
              <a:schemeClr val="bg2"/>
            </a:solidFill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0500" y="3907023"/>
            <a:ext cx="4959244" cy="230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Interaction of a shock wave with a density wave resulting in </a:t>
            </a:r>
            <a:r>
              <a:rPr lang="en-US" sz="1600" b="1" dirty="0" smtClean="0">
                <a:solidFill>
                  <a:srgbClr val="0000FF"/>
                </a:solidFill>
              </a:rPr>
              <a:t>high-frequency waves</a:t>
            </a:r>
            <a:r>
              <a:rPr lang="en-US" sz="1600" b="1" dirty="0" smtClean="0"/>
              <a:t> and </a:t>
            </a:r>
            <a:r>
              <a:rPr lang="en-US" sz="1600" b="1" dirty="0" smtClean="0">
                <a:solidFill>
                  <a:srgbClr val="0000FF"/>
                </a:solidFill>
              </a:rPr>
              <a:t>discontinuities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CRWENO scheme shows </a:t>
            </a:r>
            <a:r>
              <a:rPr lang="en-US" sz="1600" b="1" dirty="0" smtClean="0">
                <a:solidFill>
                  <a:schemeClr val="bg1"/>
                </a:solidFill>
              </a:rPr>
              <a:t>better resolution of high-resolution waves</a:t>
            </a:r>
            <a:r>
              <a:rPr lang="en-US" sz="1600" b="1" dirty="0" smtClean="0"/>
              <a:t> than WENO5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Further improvement by using the </a:t>
            </a:r>
            <a:r>
              <a:rPr lang="en-US" sz="1600" b="1" dirty="0" smtClean="0">
                <a:solidFill>
                  <a:srgbClr val="0000FF"/>
                </a:solidFill>
              </a:rPr>
              <a:t>alternative formulations</a:t>
            </a:r>
            <a:r>
              <a:rPr lang="en-US" sz="1600" b="1" dirty="0" smtClean="0"/>
              <a:t> for the WENO weights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49744" y="3948042"/>
            <a:ext cx="3699176" cy="2589422"/>
            <a:chOff x="5149744" y="3948042"/>
            <a:chExt cx="3699176" cy="25894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744" y="3948042"/>
              <a:ext cx="3699176" cy="25894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24222" y="4141721"/>
              <a:ext cx="1322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ε</a:t>
              </a:r>
              <a:r>
                <a:rPr lang="en-US" b="1" dirty="0" smtClean="0">
                  <a:solidFill>
                    <a:srgbClr val="0000FF"/>
                  </a:solidFill>
                </a:rPr>
                <a:t> = 10</a:t>
              </a:r>
              <a:r>
                <a:rPr lang="en-US" b="1" baseline="30000" dirty="0" smtClean="0">
                  <a:solidFill>
                    <a:srgbClr val="0000FF"/>
                  </a:solidFill>
                </a:rPr>
                <a:t>-6</a:t>
              </a:r>
              <a:r>
                <a:rPr lang="en-US" b="1" dirty="0" smtClean="0">
                  <a:solidFill>
                    <a:srgbClr val="0000FF"/>
                  </a:solidFill>
                </a:rPr>
                <a:t>, p = 1</a:t>
              </a:r>
              <a:endParaRPr lang="en-US" b="1" baseline="30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16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rc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agrc.thmx</Template>
  <TotalTime>2612</TotalTime>
  <Words>1109</Words>
  <Application>Microsoft Macintosh PowerPoint</Application>
  <PresentationFormat>On-screen Show (4:3)</PresentationFormat>
  <Paragraphs>155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agrc</vt:lpstr>
      <vt:lpstr>Image</vt:lpstr>
      <vt:lpstr>Equation</vt:lpstr>
      <vt:lpstr>Direct Numerical Simulation of Compressible Turbulent Flows with Weighted Non-Linear Compact Schemes</vt:lpstr>
      <vt:lpstr>Motivation</vt:lpstr>
      <vt:lpstr>Compact-Reconstruction WENO Schemes</vt:lpstr>
      <vt:lpstr>5th Order CRWENO scheme</vt:lpstr>
      <vt:lpstr>Non-Linear Weights</vt:lpstr>
      <vt:lpstr>Numerical Properties</vt:lpstr>
      <vt:lpstr>Comparison of Spectral Resolutions</vt:lpstr>
      <vt:lpstr>Application to Euler/ Navier-Stokes Equations</vt:lpstr>
      <vt:lpstr>Shock – Entropy Interaction (1D)</vt:lpstr>
      <vt:lpstr>Shock – Vorticity Interaction (2D)</vt:lpstr>
      <vt:lpstr>Decay of Isotropic Turbulence</vt:lpstr>
      <vt:lpstr>Decay of Isotropic Turbulence</vt:lpstr>
      <vt:lpstr>Shock – Turbulence Interaction</vt:lpstr>
      <vt:lpstr>Shock – Turbulence Interaction</vt:lpstr>
      <vt:lpstr>Conclusions and Future Work</vt:lpstr>
      <vt:lpstr>Acknowledgments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Debojyoti Ghosh</dc:creator>
  <cp:lastModifiedBy>Debojyoti Ghosh</cp:lastModifiedBy>
  <cp:revision>155</cp:revision>
  <dcterms:created xsi:type="dcterms:W3CDTF">2012-11-15T23:15:41Z</dcterms:created>
  <dcterms:modified xsi:type="dcterms:W3CDTF">2012-11-20T09:25:04Z</dcterms:modified>
</cp:coreProperties>
</file>